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1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8" r:id="rId3"/>
    <p:sldId id="265" r:id="rId4"/>
    <p:sldId id="287" r:id="rId5"/>
    <p:sldId id="281" r:id="rId6"/>
    <p:sldId id="289" r:id="rId7"/>
    <p:sldId id="293" r:id="rId8"/>
    <p:sldId id="295" r:id="rId9"/>
    <p:sldId id="294" r:id="rId10"/>
    <p:sldId id="291" r:id="rId11"/>
    <p:sldId id="290" r:id="rId12"/>
    <p:sldId id="264" r:id="rId13"/>
  </p:sldIdLst>
  <p:sldSz cx="12192000" cy="6858000"/>
  <p:notesSz cx="6669088" cy="987266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4C4C"/>
    <a:srgbClr val="FF7D7D"/>
    <a:srgbClr val="E71A0F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849" autoAdjust="0"/>
  </p:normalViewPr>
  <p:slideViewPr>
    <p:cSldViewPr snapToGrid="0">
      <p:cViewPr varScale="1">
        <p:scale>
          <a:sx n="59" d="100"/>
          <a:sy n="59" d="100"/>
        </p:scale>
        <p:origin x="1589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515" cy="4956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777002" y="0"/>
            <a:ext cx="2890514" cy="4956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E8D77-3AE0-4239-8E60-221319FBF831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377044"/>
            <a:ext cx="2890515" cy="4956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777002" y="9377044"/>
            <a:ext cx="2890514" cy="49561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A6C61-271C-4FCF-9E93-4549418008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31461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42863" y="739775"/>
            <a:ext cx="6583362" cy="37036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889212" y="4689516"/>
            <a:ext cx="4890665" cy="444269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맑은 고딕"/>
      </a:defRPr>
    </a:lvl1pPr>
    <a:lvl2pPr indent="228600" latinLnBrk="0">
      <a:defRPr sz="1200">
        <a:latin typeface="+mn-lt"/>
        <a:ea typeface="+mn-ea"/>
        <a:cs typeface="+mn-cs"/>
        <a:sym typeface="맑은 고딕"/>
      </a:defRPr>
    </a:lvl2pPr>
    <a:lvl3pPr indent="457200" latinLnBrk="0">
      <a:defRPr sz="1200">
        <a:latin typeface="+mn-lt"/>
        <a:ea typeface="+mn-ea"/>
        <a:cs typeface="+mn-cs"/>
        <a:sym typeface="맑은 고딕"/>
      </a:defRPr>
    </a:lvl3pPr>
    <a:lvl4pPr indent="685800" latinLnBrk="0">
      <a:defRPr sz="1200">
        <a:latin typeface="+mn-lt"/>
        <a:ea typeface="+mn-ea"/>
        <a:cs typeface="+mn-cs"/>
        <a:sym typeface="맑은 고딕"/>
      </a:defRPr>
    </a:lvl4pPr>
    <a:lvl5pPr indent="914400" latinLnBrk="0">
      <a:defRPr sz="1200">
        <a:latin typeface="+mn-lt"/>
        <a:ea typeface="+mn-ea"/>
        <a:cs typeface="+mn-cs"/>
        <a:sym typeface="맑은 고딕"/>
      </a:defRPr>
    </a:lvl5pPr>
    <a:lvl6pPr indent="1143000" latinLnBrk="0">
      <a:defRPr sz="1200">
        <a:latin typeface="+mn-lt"/>
        <a:ea typeface="+mn-ea"/>
        <a:cs typeface="+mn-cs"/>
        <a:sym typeface="맑은 고딕"/>
      </a:defRPr>
    </a:lvl6pPr>
    <a:lvl7pPr indent="1371600" latinLnBrk="0">
      <a:defRPr sz="1200">
        <a:latin typeface="+mn-lt"/>
        <a:ea typeface="+mn-ea"/>
        <a:cs typeface="+mn-cs"/>
        <a:sym typeface="맑은 고딕"/>
      </a:defRPr>
    </a:lvl7pPr>
    <a:lvl8pPr indent="1600200" latinLnBrk="0">
      <a:defRPr sz="1200">
        <a:latin typeface="+mn-lt"/>
        <a:ea typeface="+mn-ea"/>
        <a:cs typeface="+mn-cs"/>
        <a:sym typeface="맑은 고딕"/>
      </a:defRPr>
    </a:lvl8pPr>
    <a:lvl9pPr indent="1828800" latinLnBrk="0">
      <a:defRPr sz="1200">
        <a:latin typeface="+mn-lt"/>
        <a:ea typeface="+mn-ea"/>
        <a:cs typeface="+mn-cs"/>
        <a:sym typeface="맑은 고딕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014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8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9FD0F-01EA-4120-8519-34BB8FFA9E2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122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8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9FD0F-01EA-4120-8519-34BB8FFA9E2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2901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8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9FD0F-01EA-4120-8519-34BB8FFA9E2E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04604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8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9FD0F-01EA-4120-8519-34BB8FFA9E2E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6731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68808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sz="18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9FD0F-01EA-4120-8519-34BB8FFA9E2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3086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3306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8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9FD0F-01EA-4120-8519-34BB8FFA9E2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9940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8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9FD0F-01EA-4120-8519-34BB8FFA9E2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8768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1800" baseline="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9FD0F-01EA-4120-8519-34BB8FFA9E2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4908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505F-5323-45FE-A5FB-A027D46B7C33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674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505F-5323-45FE-A5FB-A027D46B7C33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2088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505F-5323-45FE-A5FB-A027D46B7C33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6171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505F-5323-45FE-A5FB-A027D46B7C33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801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505F-5323-45FE-A5FB-A027D46B7C33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1887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505F-5323-45FE-A5FB-A027D46B7C33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56606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505F-5323-45FE-A5FB-A027D46B7C33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0764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505F-5323-45FE-A5FB-A027D46B7C33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49866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FA99C-6E5C-48B2-9CA7-85D35C3E73BF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D131EF-BA58-4835-A9C5-4CE05B710F7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7231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505F-5323-45FE-A5FB-A027D46B7C33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7852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3505F-5323-45FE-A5FB-A027D46B7C33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2481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3505F-5323-45FE-A5FB-A027D46B7C33}" type="datetimeFigureOut">
              <a:rPr lang="ko-KR" altLang="en-US" smtClean="0"/>
              <a:t>2025-06-30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2602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34731" y="3489820"/>
            <a:ext cx="2290194" cy="52321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2800" dirty="0"/>
              <a:t>July 2025</a:t>
            </a:r>
            <a:endParaRPr kumimoji="0" lang="ko-KR" alt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758727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12076" y="424809"/>
            <a:ext cx="60919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Developments for Future: </a:t>
            </a:r>
          </a:p>
          <a:p>
            <a:pPr>
              <a:lnSpc>
                <a:spcPct val="150000"/>
              </a:lnSpc>
            </a:pPr>
            <a:r>
              <a:rPr lang="en-US" altLang="ko-KR" sz="36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Expansion Facilities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7" t="71403" r="44899" b="15240"/>
          <a:stretch/>
        </p:blipFill>
        <p:spPr>
          <a:xfrm>
            <a:off x="10671858" y="148350"/>
            <a:ext cx="1266738" cy="9227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1061" y="2437749"/>
            <a:ext cx="494266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/>
          </a:p>
          <a:p>
            <a:r>
              <a:rPr lang="en-US" altLang="ko-KR" sz="2800" b="1" dirty="0"/>
              <a:t>Korea Post is working to increase processing volume and improve performance</a:t>
            </a:r>
          </a:p>
          <a:p>
            <a:endParaRPr lang="en-US" altLang="ko-KR" sz="1500" b="1" dirty="0"/>
          </a:p>
          <a:p>
            <a:r>
              <a:rPr lang="en-US" altLang="ko-KR" sz="2800" dirty="0"/>
              <a:t>by expanding OE </a:t>
            </a:r>
            <a:endParaRPr lang="en-US" altLang="ko-KR" sz="700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881" y="1970984"/>
            <a:ext cx="6267715" cy="3367593"/>
          </a:xfrm>
          <a:prstGeom prst="rect">
            <a:avLst/>
          </a:prstGeom>
        </p:spPr>
      </p:pic>
      <p:cxnSp>
        <p:nvCxnSpPr>
          <p:cNvPr id="4" name="직선 화살표 연결선 3"/>
          <p:cNvCxnSpPr/>
          <p:nvPr/>
        </p:nvCxnSpPr>
        <p:spPr>
          <a:xfrm>
            <a:off x="7122160" y="2590800"/>
            <a:ext cx="4399280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화살표 연결선 12"/>
          <p:cNvCxnSpPr/>
          <p:nvPr/>
        </p:nvCxnSpPr>
        <p:spPr>
          <a:xfrm>
            <a:off x="5670881" y="2590800"/>
            <a:ext cx="1380159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351519" y="2096226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Expansion Zone</a:t>
            </a:r>
            <a:endParaRPr lang="ko-KR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670881" y="2096226"/>
            <a:ext cx="145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Origin Zone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3306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12077" y="424809"/>
            <a:ext cx="780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6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Developments for Future: </a:t>
            </a:r>
          </a:p>
          <a:p>
            <a:pPr>
              <a:lnSpc>
                <a:spcPct val="150000"/>
              </a:lnSpc>
            </a:pPr>
            <a:r>
              <a:rPr lang="en-US" altLang="ko-KR" sz="36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Business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7" t="71403" r="44899" b="15240"/>
          <a:stretch/>
        </p:blipFill>
        <p:spPr>
          <a:xfrm>
            <a:off x="10671858" y="148350"/>
            <a:ext cx="1266738" cy="9227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1061" y="2437749"/>
            <a:ext cx="688222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/>
          </a:p>
          <a:p>
            <a:r>
              <a:rPr lang="en-US" altLang="ko-KR" sz="2800" b="1" dirty="0"/>
              <a:t>Korea Post is implementing the collection service for coffee capsules </a:t>
            </a:r>
          </a:p>
          <a:p>
            <a:r>
              <a:rPr lang="en-US" altLang="ko-KR" sz="2800" b="1" dirty="0"/>
              <a:t>and waste medicines</a:t>
            </a:r>
          </a:p>
          <a:p>
            <a:endParaRPr lang="en-US" altLang="ko-KR" sz="1500" b="1" dirty="0"/>
          </a:p>
          <a:p>
            <a:r>
              <a:rPr lang="en-US" altLang="ko-KR" sz="2800" dirty="0"/>
              <a:t>to support sustainable environment</a:t>
            </a:r>
          </a:p>
          <a:p>
            <a:endParaRPr lang="en-US" altLang="ko-KR" sz="700" dirty="0"/>
          </a:p>
          <a:p>
            <a:endParaRPr lang="en-US" altLang="ko-KR" sz="7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317" y="1350030"/>
            <a:ext cx="2668399" cy="50822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80" y="288956"/>
            <a:ext cx="2768437" cy="27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63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1240" y="3627695"/>
            <a:ext cx="75082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4800" dirty="0">
                <a:solidFill>
                  <a:srgbClr val="4C4C4C"/>
                </a:solidFill>
                <a:latin typeface="Bebas Neue Bold" panose="020B0606020202050201" pitchFamily="34" charset="0"/>
              </a:rPr>
              <a:t>Korea for POC </a:t>
            </a:r>
            <a:r>
              <a:rPr lang="en-US" altLang="ko-KR" sz="4800" dirty="0">
                <a:solidFill>
                  <a:srgbClr val="4C4C4C"/>
                </a:solidFill>
                <a:latin typeface="Arial Narrow" panose="020B0606020202030204" pitchFamily="34" charset="0"/>
              </a:rPr>
              <a:t>&amp;</a:t>
            </a:r>
            <a:r>
              <a:rPr lang="en-US" altLang="ko-KR" sz="4800" dirty="0">
                <a:solidFill>
                  <a:srgbClr val="4C4C4C"/>
                </a:solidFill>
                <a:latin typeface="Bebas Neue Bold" panose="020B0606020202050201" pitchFamily="34" charset="0"/>
              </a:rPr>
              <a:t> CA 2026-2029</a:t>
            </a:r>
            <a:endParaRPr lang="ko-KR" altLang="en-US" sz="4800" dirty="0">
              <a:solidFill>
                <a:srgbClr val="4C4C4C"/>
              </a:solidFill>
              <a:latin typeface="Bebas Neue Bold" panose="020B0606020202050201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867" y="1012825"/>
            <a:ext cx="3095625" cy="219075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7" t="71403" r="44899" b="15240"/>
          <a:stretch/>
        </p:blipFill>
        <p:spPr>
          <a:xfrm>
            <a:off x="5421991" y="4852430"/>
            <a:ext cx="1266738" cy="92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12077" y="466754"/>
            <a:ext cx="2635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Korea Post</a:t>
            </a:r>
          </a:p>
        </p:txBody>
      </p:sp>
      <p:sp>
        <p:nvSpPr>
          <p:cNvPr id="22" name="타원 21"/>
          <p:cNvSpPr/>
          <p:nvPr/>
        </p:nvSpPr>
        <p:spPr>
          <a:xfrm>
            <a:off x="385356" y="3832601"/>
            <a:ext cx="2355365" cy="2355365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</a:rPr>
              <a:t>Postal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2960403" y="3832601"/>
            <a:ext cx="2355365" cy="2355365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</a:rPr>
              <a:t>Savings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4" name="타원 23"/>
          <p:cNvSpPr/>
          <p:nvPr/>
        </p:nvSpPr>
        <p:spPr>
          <a:xfrm>
            <a:off x="5535450" y="3754485"/>
            <a:ext cx="2355365" cy="2355365"/>
          </a:xfrm>
          <a:prstGeom prst="ellipse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400" b="1" dirty="0">
                <a:solidFill>
                  <a:schemeClr val="tx1"/>
                </a:solidFill>
              </a:rPr>
              <a:t>Insurance</a:t>
            </a:r>
            <a:endParaRPr lang="ko-KR" altLang="en-US" sz="24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3340" y="1708724"/>
            <a:ext cx="121220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Korea Post, as a government organization, </a:t>
            </a:r>
          </a:p>
          <a:p>
            <a:r>
              <a:rPr lang="en-US" altLang="ko-KR" sz="2400" dirty="0"/>
              <a:t>affiliate of the Ministry of Science and ICT,</a:t>
            </a:r>
          </a:p>
          <a:p>
            <a:r>
              <a:rPr lang="en-US" altLang="ko-KR" sz="2400" dirty="0"/>
              <a:t>provides Postal, Savings, and Insurance services </a:t>
            </a:r>
          </a:p>
          <a:p>
            <a:r>
              <a:rPr lang="en-US" altLang="ko-KR" sz="2400" dirty="0"/>
              <a:t>to the public via nationwide network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7" t="71403" r="44899" b="15240"/>
          <a:stretch/>
        </p:blipFill>
        <p:spPr>
          <a:xfrm>
            <a:off x="10671858" y="148350"/>
            <a:ext cx="1266738" cy="922789"/>
          </a:xfrm>
          <a:prstGeom prst="rect">
            <a:avLst/>
          </a:prstGeom>
        </p:spPr>
      </p:pic>
      <p:cxnSp>
        <p:nvCxnSpPr>
          <p:cNvPr id="6" name="직선 연결선 5"/>
          <p:cNvCxnSpPr/>
          <p:nvPr/>
        </p:nvCxnSpPr>
        <p:spPr>
          <a:xfrm>
            <a:off x="464012" y="1559179"/>
            <a:ext cx="7028170" cy="1398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/>
          <p:cNvCxnSpPr/>
          <p:nvPr/>
        </p:nvCxnSpPr>
        <p:spPr>
          <a:xfrm>
            <a:off x="472749" y="3397095"/>
            <a:ext cx="7028170" cy="1398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412" y="1608069"/>
            <a:ext cx="3672194" cy="4884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800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12077" y="424809"/>
            <a:ext cx="26351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Korea Post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7842" y="1458956"/>
            <a:ext cx="1111640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Achieved continuous growth for the last 140 years </a:t>
            </a:r>
          </a:p>
          <a:p>
            <a:r>
              <a:rPr lang="en-US" altLang="ko-KR" sz="2400" dirty="0"/>
              <a:t>   since its foundation in 1884 as a modernized government institution</a:t>
            </a:r>
          </a:p>
          <a:p>
            <a:endParaRPr lang="en-US" altLang="ko-KR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Annual Budget KRW 12 trillion / 8.9B$ (’25)</a:t>
            </a:r>
          </a:p>
          <a:p>
            <a:endParaRPr lang="en-US" altLang="ko-KR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400" dirty="0"/>
              <a:t>Nationwide network</a:t>
            </a:r>
          </a:p>
          <a:p>
            <a:endParaRPr lang="en-US" altLang="ko-KR" sz="800" dirty="0"/>
          </a:p>
          <a:p>
            <a:r>
              <a:rPr lang="en-US" altLang="ko-KR" sz="2400" dirty="0"/>
              <a:t>  - Headquarters, 9 Regional Offices, </a:t>
            </a:r>
          </a:p>
          <a:p>
            <a:r>
              <a:rPr lang="en-US" altLang="ko-KR" sz="2400" dirty="0"/>
              <a:t>    3,300 Post Offices, </a:t>
            </a:r>
          </a:p>
          <a:p>
            <a:r>
              <a:rPr lang="en-US" altLang="ko-KR" sz="2400" dirty="0"/>
              <a:t>    43,000 employees</a:t>
            </a:r>
          </a:p>
          <a:p>
            <a:endParaRPr lang="en-US" altLang="ko-KR" sz="800" dirty="0"/>
          </a:p>
          <a:p>
            <a:r>
              <a:rPr lang="en-US" altLang="ko-KR" sz="2400" dirty="0"/>
              <a:t>  - The sole central government agency </a:t>
            </a:r>
          </a:p>
          <a:p>
            <a:r>
              <a:rPr lang="en-US" altLang="ko-KR" sz="2400" dirty="0"/>
              <a:t>    with direct contact with the public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7" t="71403" r="44899" b="15240"/>
          <a:stretch/>
        </p:blipFill>
        <p:spPr>
          <a:xfrm>
            <a:off x="10671858" y="148350"/>
            <a:ext cx="1266738" cy="92278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43" y="3244646"/>
            <a:ext cx="5501408" cy="319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50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7" t="71403" r="44899" b="15240"/>
          <a:stretch/>
        </p:blipFill>
        <p:spPr>
          <a:xfrm>
            <a:off x="10671858" y="148350"/>
            <a:ext cx="1266738" cy="92278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5757" y="4546283"/>
            <a:ext cx="113153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dirty="0"/>
              <a:t>Korea Post’s Corporate Identity (CI) features a </a:t>
            </a:r>
            <a:r>
              <a:rPr lang="en-US" altLang="ko-KR" sz="2400" b="1" dirty="0"/>
              <a:t>swallow</a:t>
            </a:r>
            <a:r>
              <a:rPr lang="en-US" altLang="ko-KR" sz="2400" dirty="0"/>
              <a:t>, </a:t>
            </a:r>
          </a:p>
          <a:p>
            <a:r>
              <a:rPr lang="en-US" altLang="ko-KR" sz="2400" dirty="0"/>
              <a:t>a bird long regarded by the Korean people </a:t>
            </a:r>
          </a:p>
          <a:p>
            <a:r>
              <a:rPr lang="en-US" altLang="ko-KR" sz="2400" dirty="0"/>
              <a:t>as </a:t>
            </a:r>
            <a:r>
              <a:rPr lang="en-US" altLang="ko-KR" sz="2400" b="1" dirty="0"/>
              <a:t>a symbol of good fortune and familiarity </a:t>
            </a:r>
            <a:r>
              <a:rPr lang="en-US" altLang="ko-KR" sz="2400" dirty="0"/>
              <a:t>in everyday life</a:t>
            </a:r>
          </a:p>
          <a:p>
            <a:endParaRPr lang="en-US" altLang="ko-KR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4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719" y="1444266"/>
            <a:ext cx="4461649" cy="215433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r="2386"/>
          <a:stretch/>
        </p:blipFill>
        <p:spPr>
          <a:xfrm>
            <a:off x="6252393" y="1206101"/>
            <a:ext cx="3729614" cy="263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01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12077" y="500310"/>
            <a:ext cx="780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Korea Post Postal Service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7" t="71403" r="44899" b="15240"/>
          <a:stretch/>
        </p:blipFill>
        <p:spPr>
          <a:xfrm>
            <a:off x="10671858" y="148350"/>
            <a:ext cx="1266738" cy="92278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6" y="2474753"/>
            <a:ext cx="3521959" cy="2206943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r="5063" b="6594"/>
          <a:stretch/>
        </p:blipFill>
        <p:spPr>
          <a:xfrm>
            <a:off x="3560710" y="2726950"/>
            <a:ext cx="3815830" cy="145550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3" t="1" r="3607" b="-198"/>
          <a:stretch/>
        </p:blipFill>
        <p:spPr>
          <a:xfrm>
            <a:off x="7419659" y="2127697"/>
            <a:ext cx="4442651" cy="33167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54058" y="4204940"/>
            <a:ext cx="1412240" cy="4462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sz="2300" dirty="0" err="1"/>
              <a:t>ePacket</a:t>
            </a:r>
            <a:endParaRPr lang="ko-KR" altLang="en-US" sz="2300" dirty="0"/>
          </a:p>
        </p:txBody>
      </p:sp>
      <p:sp>
        <p:nvSpPr>
          <p:cNvPr id="3" name="직사각형 2"/>
          <p:cNvSpPr/>
          <p:nvPr/>
        </p:nvSpPr>
        <p:spPr>
          <a:xfrm>
            <a:off x="9743440" y="3578224"/>
            <a:ext cx="1561787" cy="414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9012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171" y="1700981"/>
            <a:ext cx="8595142" cy="387667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7" t="71403" r="44899" b="15240"/>
          <a:stretch/>
        </p:blipFill>
        <p:spPr>
          <a:xfrm>
            <a:off x="10671858" y="148350"/>
            <a:ext cx="1266738" cy="9227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2077" y="500310"/>
            <a:ext cx="780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Korea Post Postal Service</a:t>
            </a:r>
          </a:p>
        </p:txBody>
      </p:sp>
    </p:spTree>
    <p:extLst>
      <p:ext uri="{BB962C8B-B14F-4D97-AF65-F5344CB8AC3E}">
        <p14:creationId xmlns:p14="http://schemas.microsoft.com/office/powerpoint/2010/main" val="3684583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12077" y="424809"/>
            <a:ext cx="780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Participating in Meeting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7" t="71403" r="44899" b="15240"/>
          <a:stretch/>
        </p:blipFill>
        <p:spPr>
          <a:xfrm>
            <a:off x="10671858" y="148350"/>
            <a:ext cx="1266738" cy="9227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2077" y="1350629"/>
            <a:ext cx="66812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800" b="1" dirty="0"/>
              <a:t>13</a:t>
            </a:r>
            <a:r>
              <a:rPr lang="en-US" altLang="ko-KR" sz="2800" b="1" baseline="30000" dirty="0"/>
              <a:t>th</a:t>
            </a:r>
            <a:r>
              <a:rPr lang="en-US" altLang="ko-KR" sz="2800" b="1" dirty="0"/>
              <a:t> APPU Congress</a:t>
            </a:r>
            <a:endParaRPr lang="en-US" altLang="ko-KR" sz="700" dirty="0"/>
          </a:p>
        </p:txBody>
      </p:sp>
      <p:sp>
        <p:nvSpPr>
          <p:cNvPr id="8" name="TextBox 7"/>
          <p:cNvSpPr txBox="1"/>
          <p:nvPr/>
        </p:nvSpPr>
        <p:spPr>
          <a:xfrm>
            <a:off x="512077" y="2475861"/>
            <a:ext cx="66812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800" b="1" dirty="0"/>
              <a:t>2024 APPU Postal Business Forum</a:t>
            </a:r>
            <a:endParaRPr lang="en-US" altLang="ko-KR" sz="700" dirty="0"/>
          </a:p>
        </p:txBody>
      </p:sp>
      <p:sp>
        <p:nvSpPr>
          <p:cNvPr id="11" name="TextBox 10"/>
          <p:cNvSpPr txBox="1"/>
          <p:nvPr/>
        </p:nvSpPr>
        <p:spPr>
          <a:xfrm>
            <a:off x="512077" y="3601093"/>
            <a:ext cx="66812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800" b="1" dirty="0"/>
              <a:t>EMS Symposium</a:t>
            </a:r>
            <a:endParaRPr lang="en-US" altLang="ko-KR" sz="700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527" y="898419"/>
            <a:ext cx="2241920" cy="2233856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732" y="3601093"/>
            <a:ext cx="2237335" cy="131265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6020" y="5741987"/>
            <a:ext cx="1971675" cy="6572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2076" y="4726324"/>
            <a:ext cx="772768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800" b="1" dirty="0"/>
              <a:t>Meeting with EMS Coop Head in Korea</a:t>
            </a:r>
            <a:endParaRPr lang="en-US" altLang="ko-KR" sz="700" dirty="0"/>
          </a:p>
        </p:txBody>
      </p:sp>
    </p:spTree>
    <p:extLst>
      <p:ext uri="{BB962C8B-B14F-4D97-AF65-F5344CB8AC3E}">
        <p14:creationId xmlns:p14="http://schemas.microsoft.com/office/powerpoint/2010/main" val="3489543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12077" y="424809"/>
            <a:ext cx="780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Achievement on Mail(EMS)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7" t="71403" r="44899" b="15240"/>
          <a:stretch/>
        </p:blipFill>
        <p:spPr>
          <a:xfrm>
            <a:off x="10671858" y="148350"/>
            <a:ext cx="1266738" cy="92278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09" y="1531217"/>
            <a:ext cx="11694620" cy="335427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4160" y="4997249"/>
            <a:ext cx="116744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ko-KR" dirty="0">
              <a:latin typeface="+mj-lt"/>
            </a:endParaRPr>
          </a:p>
          <a:p>
            <a:pPr lvl="0" algn="ctr" latinLnBrk="0">
              <a:defRPr/>
            </a:pPr>
            <a:r>
              <a:rPr lang="en-US" altLang="ko-KR" sz="2800" b="1" dirty="0">
                <a:latin typeface="+mj-lt"/>
                <a:ea typeface="Verdana" pitchFamily="34" charset="0"/>
              </a:rPr>
              <a:t>Korea Post is working to improve the mail performance</a:t>
            </a:r>
            <a:endParaRPr lang="en-US" altLang="ko-KR" sz="7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8408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512077" y="424809"/>
            <a:ext cx="780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Achievement on Mail(EMS)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7" t="71403" r="44899" b="15240"/>
          <a:stretch/>
        </p:blipFill>
        <p:spPr>
          <a:xfrm>
            <a:off x="10671858" y="148350"/>
            <a:ext cx="1266738" cy="92278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513" y="1155478"/>
            <a:ext cx="4429345" cy="44369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2560" y="5676798"/>
            <a:ext cx="11938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/>
              <a:t>Korea Post also sends and receives large quantities of mail</a:t>
            </a:r>
            <a:endParaRPr lang="en-US" altLang="ko-KR" sz="2800" dirty="0"/>
          </a:p>
          <a:p>
            <a:pPr algn="ctr"/>
            <a:endParaRPr lang="en-US" altLang="ko-KR" sz="700" dirty="0"/>
          </a:p>
          <a:p>
            <a:pPr algn="ctr"/>
            <a:endParaRPr lang="en-US" altLang="ko-KR" sz="700" b="1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368" y="1424828"/>
            <a:ext cx="4588244" cy="389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1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테마">
      <a:majorFont>
        <a:latin typeface="Helvetica"/>
        <a:ea typeface="Helvetica"/>
        <a:cs typeface="Helvetica"/>
      </a:majorFont>
      <a:minorFont>
        <a:latin typeface="맑은 고딕"/>
        <a:ea typeface="맑은 고딕"/>
        <a:cs typeface="맑은 고딕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맑은 고딕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1321</TotalTime>
  <Words>256</Words>
  <Application>Microsoft Office PowerPoint</Application>
  <PresentationFormat>와이드스크린</PresentationFormat>
  <Paragraphs>67</Paragraphs>
  <Slides>12</Slides>
  <Notes>11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12</vt:i4>
      </vt:variant>
    </vt:vector>
  </HeadingPairs>
  <TitlesOfParts>
    <vt:vector size="17" baseType="lpstr">
      <vt:lpstr>Bebas Neue Bold</vt:lpstr>
      <vt:lpstr>맑은 고딕</vt:lpstr>
      <vt:lpstr>Arial</vt:lpstr>
      <vt:lpstr>Arial Narrow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권용은</dc:creator>
  <cp:lastModifiedBy>MINJONG SEO</cp:lastModifiedBy>
  <cp:revision>80</cp:revision>
  <cp:lastPrinted>2025-05-22T06:46:37Z</cp:lastPrinted>
  <dcterms:modified xsi:type="dcterms:W3CDTF">2025-06-30T11:57:35Z</dcterms:modified>
</cp:coreProperties>
</file>