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0" r:id="rId1"/>
  </p:sldMasterIdLst>
  <p:notesMasterIdLst>
    <p:notesMasterId r:id="rId9"/>
  </p:notesMasterIdLst>
  <p:handoutMasterIdLst>
    <p:handoutMasterId r:id="rId10"/>
  </p:handoutMasterIdLst>
  <p:sldIdLst>
    <p:sldId id="272" r:id="rId2"/>
    <p:sldId id="273" r:id="rId3"/>
    <p:sldId id="274" r:id="rId4"/>
    <p:sldId id="271" r:id="rId5"/>
    <p:sldId id="270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90AE2-BA48-41AC-963D-D08C32EE6167}" v="3" dt="2025-07-01T18:09:13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9" d="100"/>
          <a:sy n="99" d="100"/>
        </p:scale>
        <p:origin x="6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4056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75063F-B235-EEB7-E3DB-EABF0EDD5B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3C7273-3E2B-F16A-2D54-B7EB6393DA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CF09-F576-42C4-A017-FA81B8A324B2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A2B150-D5EC-C0A4-A0CB-87BC95C0F1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02066-74D1-6825-5B9F-7E7A166DDC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FA451-6290-4485-ADFE-2D92A6A1B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59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127E-7F64-41D2-9214-E6D86431DA6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24C0B-D02B-4E78-ABEF-5C9DB93D8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703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71A0356-B51C-E489-458D-E15312178B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110" y="766785"/>
            <a:ext cx="2937107" cy="831042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8FAF361-BA5C-AC08-B4A6-8D2448CFCEE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4pPr>
            <a:lvl5pPr marL="20574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648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E503407-E108-5F90-9540-F617A7080654}"/>
              </a:ext>
            </a:extLst>
          </p:cNvPr>
          <p:cNvGrpSpPr/>
          <p:nvPr userDrawn="1"/>
        </p:nvGrpSpPr>
        <p:grpSpPr>
          <a:xfrm>
            <a:off x="0" y="-2141"/>
            <a:ext cx="12192000" cy="6864654"/>
            <a:chOff x="0" y="0"/>
            <a:chExt cx="12192000" cy="686465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436EB90-9473-AC9E-4881-B0E50F7F3CCD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51B0D2D-627C-DB75-38F6-C8B76C46F520}"/>
                </a:ext>
              </a:extLst>
            </p:cNvPr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662DAC6-DAEB-0255-2D16-D7ACA6172025}"/>
                </a:ext>
              </a:extLst>
            </p:cNvPr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BB1D7D7-4F8A-C23C-1CBF-3807DE116FBD}"/>
                </a:ext>
              </a:extLst>
            </p:cNvPr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FA39961-5410-7834-09B7-16152AB521AD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881" y="791602"/>
            <a:ext cx="8832014" cy="706964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7476B9-CBD1-C2EC-E089-E760A0B951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2"/>
          <a:stretch/>
        </p:blipFill>
        <p:spPr>
          <a:xfrm>
            <a:off x="10121462" y="715746"/>
            <a:ext cx="1178574" cy="862840"/>
          </a:xfrm>
          <a:prstGeom prst="rect">
            <a:avLst/>
          </a:prstGeom>
        </p:spPr>
      </p:pic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8053B645-B378-7F44-8A07-D28F968B2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1CE3E6C-AC35-4B18-9052-7A281EE13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B31D3A9-B149-6A79-6C3C-EB8C65241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4pPr>
            <a:lvl5pPr marL="2057400" indent="-228600"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995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4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A39652E-76BC-E261-A25F-BC8883715DCE}"/>
              </a:ext>
            </a:extLst>
          </p:cNvPr>
          <p:cNvSpPr txBox="1">
            <a:spLocks/>
          </p:cNvSpPr>
          <p:nvPr userDrawn="1"/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14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•"/>
              <a:defRPr sz="1400" b="0" i="0" kern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039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bg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2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DB62AC-4B80-EF2F-A8E4-A2755ABBA5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6839-F4D4-8AD7-ABF4-9B607CC81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Zealand – Candidate for POC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7F078-5D41-76B7-A9EA-3CD545F6C5A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CE3E6C-AC35-4B18-9052-7A281EE13DE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1B717A-0480-EC34-1C93-274B7AB2D2C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5881" y="1841412"/>
            <a:ext cx="10351240" cy="4300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New Zealand has a track record of contributions to the POC and other bodies within the Union.</a:t>
            </a:r>
          </a:p>
          <a:p>
            <a:pPr algn="l">
              <a:lnSpc>
                <a:spcPts val="1800"/>
              </a:lnSpc>
              <a:spcBef>
                <a:spcPts val="900"/>
              </a:spcBef>
              <a:spcAft>
                <a:spcPts val="300"/>
              </a:spcAft>
              <a:buNone/>
            </a:pPr>
            <a:r>
              <a:rPr lang="en-US" b="1" i="0" dirty="0">
                <a:solidFill>
                  <a:schemeClr val="bg2"/>
                </a:solidFill>
                <a:effectLst/>
                <a:latin typeface="Segoe Sans"/>
              </a:rPr>
              <a:t>Unique Position of New Zealand</a:t>
            </a:r>
            <a:endParaRPr lang="en-US" dirty="0">
              <a:solidFill>
                <a:schemeClr val="bg2"/>
              </a:solidFill>
              <a:latin typeface="Segoe Sans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Segoe Sans"/>
              </a:rPr>
              <a:t>Small, geographically remote, yet deregulated and highly liberalized postal market.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Segoe Sans"/>
              </a:rPr>
              <a:t>Valuable experiences to contribute to the future work of the UPU and POC </a:t>
            </a:r>
            <a:r>
              <a:rPr lang="en-NZ" dirty="0">
                <a:solidFill>
                  <a:schemeClr val="bg2"/>
                </a:solidFill>
                <a:latin typeface="Segoe Sans"/>
              </a:rPr>
              <a:t>in developing responses and adaptations for our changing global postal business environment.</a:t>
            </a:r>
            <a:endParaRPr lang="en-US" dirty="0">
              <a:solidFill>
                <a:schemeClr val="bg2"/>
              </a:solidFill>
              <a:latin typeface="Segoe Sans"/>
            </a:endParaRPr>
          </a:p>
          <a:p>
            <a:pPr>
              <a:lnSpc>
                <a:spcPts val="1800"/>
              </a:lnSpc>
              <a:spcBef>
                <a:spcPts val="900"/>
              </a:spcBef>
              <a:spcAft>
                <a:spcPts val="300"/>
              </a:spcAft>
              <a:buNone/>
            </a:pPr>
            <a:r>
              <a:rPr lang="en-US" b="1" dirty="0">
                <a:solidFill>
                  <a:schemeClr val="bg2"/>
                </a:solidFill>
                <a:latin typeface="Segoe Sans"/>
              </a:rPr>
              <a:t>Goal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Segoe Sans"/>
              </a:rPr>
              <a:t>Ensure fair and balanced outcomes for all UPU stakeholders, particularly in responding to the evolving requirements of sending and receiving customers of the Union’s designated operators.</a:t>
            </a:r>
          </a:p>
        </p:txBody>
      </p:sp>
    </p:spTree>
    <p:extLst>
      <p:ext uri="{BB962C8B-B14F-4D97-AF65-F5344CB8AC3E}">
        <p14:creationId xmlns:p14="http://schemas.microsoft.com/office/powerpoint/2010/main" val="307043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AE74FA-E365-E85A-6CD7-B52E43E9B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14B0-09FD-5536-7E55-D5646162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Zealand – Candidate for POC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772DA6-E727-CEDA-17F4-E3E067CE3FC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CE3E6C-AC35-4B18-9052-7A281EE13DE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F2038B-8A59-9674-5E57-31A2B230D81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5881" y="1841412"/>
            <a:ext cx="10351240" cy="430084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ts val="1800"/>
              </a:lnSpc>
              <a:spcBef>
                <a:spcPts val="900"/>
              </a:spcBef>
              <a:spcAft>
                <a:spcPts val="300"/>
              </a:spcAft>
              <a:buNone/>
            </a:pPr>
            <a:r>
              <a:rPr lang="en-US" b="1" i="0" dirty="0">
                <a:solidFill>
                  <a:schemeClr val="bg2"/>
                </a:solidFill>
                <a:effectLst/>
                <a:latin typeface="Segoe Sans"/>
              </a:rPr>
              <a:t>Contributions in the Abidjan Cycle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Segoe Sans"/>
              </a:rPr>
              <a:t>Active p</a:t>
            </a: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articipation in POC Committee 2 Physical Services Development and E-Commerce Integration Group and Remuneration Integration Group as an observer.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Co-leading Expert Team 4 on Remuneration implementation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Segoe Sans"/>
              </a:rPr>
              <a:t>Member of the joint RIG + </a:t>
            </a:r>
            <a:r>
              <a:rPr lang="en-US" dirty="0" err="1">
                <a:solidFill>
                  <a:schemeClr val="bg2"/>
                </a:solidFill>
                <a:latin typeface="Segoe Sans"/>
              </a:rPr>
              <a:t>PSDEIG</a:t>
            </a:r>
            <a:r>
              <a:rPr lang="en-US" dirty="0">
                <a:solidFill>
                  <a:schemeClr val="bg2"/>
                </a:solidFill>
                <a:latin typeface="Segoe Sans"/>
              </a:rPr>
              <a:t>  coordination group</a:t>
            </a:r>
            <a:endParaRPr lang="en-US" b="0" i="0" dirty="0">
              <a:solidFill>
                <a:schemeClr val="bg2"/>
              </a:solidFill>
              <a:effectLst/>
              <a:latin typeface="Segoe San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7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A800E-E966-4F6E-F950-5F9CBDAB0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FD202-3C6E-BFA6-9912-2B76BA519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Zealand – Candidate for POC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E5E468-0FAE-100F-557F-A6DBA3607FF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CE3E6C-AC35-4B18-9052-7A281EE13DE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808D0-B372-4D93-A911-E7720B512D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5881" y="1841412"/>
            <a:ext cx="10351240" cy="430084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ts val="1800"/>
              </a:lnSpc>
              <a:spcBef>
                <a:spcPts val="900"/>
              </a:spcBef>
              <a:spcAft>
                <a:spcPts val="300"/>
              </a:spcAft>
              <a:buNone/>
            </a:pPr>
            <a:r>
              <a:rPr lang="en-US" b="1" i="0" dirty="0">
                <a:solidFill>
                  <a:schemeClr val="bg2"/>
                </a:solidFill>
                <a:effectLst/>
                <a:latin typeface="Segoe Sans"/>
              </a:rPr>
              <a:t>Contributions Beyond POC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Vice-Chair of the Consultative Committee in Istanbul cycle, leading reform efforts to enable greater participation of wider postal sector players in the UPU.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Segoe Sans"/>
              </a:rPr>
              <a:t>Represented Oceania-South Asia Region in the CA ad hoc group in the Istanbul cycle that reformed the POC structure based on regional representation.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In the Abidjan cycle, as an </a:t>
            </a:r>
            <a:r>
              <a:rPr lang="en-US" dirty="0">
                <a:solidFill>
                  <a:schemeClr val="bg2"/>
                </a:solidFill>
                <a:latin typeface="Segoe Sans"/>
              </a:rPr>
              <a:t>obs</a:t>
            </a: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erver to the Council of Administration (CA), NZ co-chaired the CA Committee 2 Task Force on Customs policy and regulatory issues.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endParaRPr lang="en-US" b="0" i="0" dirty="0">
              <a:solidFill>
                <a:schemeClr val="bg2"/>
              </a:solidFill>
              <a:effectLst/>
              <a:latin typeface="Segoe San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9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8C2E62-328A-059A-1C16-E3CAE23BE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3127-9810-7BD4-4DB0-6FAA5736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Zealand – Candidate for POC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90CA47-E350-8564-6E5A-4A2778BD7F4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CE3E6C-AC35-4B18-9052-7A281EE13DE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A55324-4D53-25D4-DD85-B9AED06BAAA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ts val="1800"/>
              </a:lnSpc>
              <a:spcBef>
                <a:spcPts val="900"/>
              </a:spcBef>
              <a:spcAft>
                <a:spcPts val="300"/>
              </a:spcAft>
              <a:buNone/>
            </a:pPr>
            <a:r>
              <a:rPr lang="en-US" b="1" i="0" dirty="0">
                <a:solidFill>
                  <a:schemeClr val="bg2"/>
                </a:solidFill>
                <a:effectLst/>
                <a:latin typeface="Segoe Sans"/>
              </a:rPr>
              <a:t>Role in the Asian-Pacific Postal Union (APPU)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Lead work on UPU parcels remuneration systems, Chaired Reform of the UPU and APPU working Group, and Chaired the E-Services and Markets Development Working Group.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Active participant within the region, committed to its wider representation and success, with a strong focus on supporting the Pacific Island nations</a:t>
            </a:r>
          </a:p>
          <a:p>
            <a:pPr algn="l">
              <a:lnSpc>
                <a:spcPts val="1800"/>
              </a:lnSpc>
              <a:spcBef>
                <a:spcPts val="900"/>
              </a:spcBef>
              <a:spcAft>
                <a:spcPts val="300"/>
              </a:spcAft>
              <a:buNone/>
            </a:pPr>
            <a:r>
              <a:rPr lang="en-US" b="1" i="0" dirty="0">
                <a:solidFill>
                  <a:schemeClr val="bg2"/>
                </a:solidFill>
                <a:effectLst/>
                <a:latin typeface="Segoe Sans"/>
              </a:rPr>
              <a:t>Request for Support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bg2"/>
                </a:solidFill>
                <a:effectLst/>
                <a:latin typeface="Segoe Sans"/>
              </a:rPr>
              <a:t>New Zealand seeks valuable support for its candidature for the Postal Operations Council (POC).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77E4E-D2C4-482C-CC36-A8E88298E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Zealand – Congress Proposals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412A5-6610-AEC7-22B2-762B77C30C3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CE3E6C-AC35-4B18-9052-7A281EE13DE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B711A-C1C5-AA02-2006-2C9531D71D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5881" y="1841412"/>
            <a:ext cx="10140249" cy="43008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Article 18 – Supplementary services – International Reply Coupon </a:t>
            </a:r>
          </a:p>
          <a:p>
            <a:r>
              <a:rPr lang="en-US" dirty="0">
                <a:solidFill>
                  <a:schemeClr val="bg2"/>
                </a:solidFill>
              </a:rPr>
              <a:t>Proposals by Germany, Egypt, and Liechtenstein</a:t>
            </a:r>
          </a:p>
          <a:p>
            <a:r>
              <a:rPr lang="en-US" dirty="0">
                <a:solidFill>
                  <a:schemeClr val="bg2"/>
                </a:solidFill>
              </a:rPr>
              <a:t>Supported by NZ (and others)</a:t>
            </a:r>
          </a:p>
          <a:p>
            <a:r>
              <a:rPr lang="en-US" dirty="0">
                <a:solidFill>
                  <a:schemeClr val="bg2"/>
                </a:solidFill>
              </a:rPr>
              <a:t>Two versions:</a:t>
            </a:r>
          </a:p>
          <a:p>
            <a:r>
              <a:rPr lang="en-US" dirty="0">
                <a:solidFill>
                  <a:schemeClr val="bg2"/>
                </a:solidFill>
              </a:rPr>
              <a:t>1. Retire the International Reply Coupon</a:t>
            </a:r>
          </a:p>
          <a:p>
            <a:r>
              <a:rPr lang="en-US" dirty="0">
                <a:solidFill>
                  <a:schemeClr val="bg2"/>
                </a:solidFill>
              </a:rPr>
              <a:t>2. </a:t>
            </a:r>
            <a:r>
              <a:rPr lang="en-GB" dirty="0">
                <a:solidFill>
                  <a:schemeClr val="bg2"/>
                </a:solidFill>
              </a:rPr>
              <a:t>make the IRC an optional supplementary service, so that the service may be maintained between Designated Operators which wish to continue the service.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8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79A5-1B28-DE55-A378-F28CEE9CC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Conclusion and Proposals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BCA6F-4046-6005-8B99-E8FE1956F18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CE3E6C-AC35-4B18-9052-7A281EE13DE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D9E1E-A420-A052-51C9-E19C0B7D2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1800" dirty="0"/>
              <a:t>Conclusion:</a:t>
            </a:r>
          </a:p>
          <a:p>
            <a:pPr>
              <a:buNone/>
            </a:pPr>
            <a:r>
              <a:rPr lang="en-GB" sz="1800" b="1" dirty="0"/>
              <a:t>We conclude that...</a:t>
            </a:r>
          </a:p>
          <a:p>
            <a:pPr lvl="1"/>
            <a:r>
              <a:rPr lang="en-GB" sz="1800" dirty="0"/>
              <a:t>the </a:t>
            </a:r>
            <a:r>
              <a:rPr lang="en-GB" sz="1800" b="1" dirty="0">
                <a:solidFill>
                  <a:srgbClr val="FF0000"/>
                </a:solidFill>
              </a:rPr>
              <a:t>demand</a:t>
            </a:r>
            <a:r>
              <a:rPr lang="en-GB" sz="1800" b="1" dirty="0"/>
              <a:t> </a:t>
            </a:r>
            <a:r>
              <a:rPr lang="en-GB" sz="1800" dirty="0"/>
              <a:t>for the International Reply Coupon is </a:t>
            </a:r>
            <a:r>
              <a:rPr lang="en-GB" sz="1800" b="1" dirty="0">
                <a:solidFill>
                  <a:srgbClr val="FF0000"/>
                </a:solidFill>
              </a:rPr>
              <a:t>very low</a:t>
            </a:r>
          </a:p>
          <a:p>
            <a:pPr lvl="1"/>
            <a:r>
              <a:rPr lang="en-GB" sz="1800" dirty="0"/>
              <a:t>and the number of </a:t>
            </a:r>
            <a:r>
              <a:rPr lang="en-GB" sz="1800" b="1" dirty="0">
                <a:solidFill>
                  <a:srgbClr val="FF0000"/>
                </a:solidFill>
              </a:rPr>
              <a:t>Designated Postal Operators selling </a:t>
            </a:r>
            <a:r>
              <a:rPr lang="en-GB" sz="1800" dirty="0"/>
              <a:t>the IRCs is in </a:t>
            </a:r>
            <a:r>
              <a:rPr lang="en-GB" sz="1800" b="1" dirty="0">
                <a:solidFill>
                  <a:srgbClr val="FF0000"/>
                </a:solidFill>
              </a:rPr>
              <a:t>constant decline</a:t>
            </a:r>
          </a:p>
          <a:p>
            <a:pPr lvl="1"/>
            <a:r>
              <a:rPr lang="en-GB" sz="1800" dirty="0"/>
              <a:t>because </a:t>
            </a:r>
            <a:r>
              <a:rPr lang="en-GB" sz="1800" b="1" dirty="0">
                <a:solidFill>
                  <a:srgbClr val="FF0000"/>
                </a:solidFill>
              </a:rPr>
              <a:t>the use case </a:t>
            </a:r>
            <a:r>
              <a:rPr lang="en-GB" sz="1800" dirty="0"/>
              <a:t>for the International Reply Coupon </a:t>
            </a:r>
            <a:r>
              <a:rPr lang="en-GB" sz="1800" b="1" dirty="0">
                <a:solidFill>
                  <a:srgbClr val="FF0000"/>
                </a:solidFill>
              </a:rPr>
              <a:t>has disappeared</a:t>
            </a:r>
            <a:r>
              <a:rPr lang="en-GB" sz="1800" dirty="0"/>
              <a:t>,</a:t>
            </a:r>
          </a:p>
          <a:p>
            <a:pPr lvl="1"/>
            <a:r>
              <a:rPr lang="en-GB" sz="1800" dirty="0"/>
              <a:t>but the </a:t>
            </a:r>
            <a:r>
              <a:rPr lang="en-GB" sz="1800" b="1" dirty="0">
                <a:solidFill>
                  <a:srgbClr val="FF0000"/>
                </a:solidFill>
              </a:rPr>
              <a:t>cost and effort</a:t>
            </a:r>
            <a:r>
              <a:rPr lang="en-GB" sz="1800" b="1" dirty="0"/>
              <a:t> </a:t>
            </a:r>
            <a:r>
              <a:rPr lang="en-GB" sz="1800" dirty="0"/>
              <a:t>to maintain the processes and infrastructure for exchanging IRCs </a:t>
            </a:r>
            <a:r>
              <a:rPr lang="en-GB" sz="1800" b="1" dirty="0">
                <a:solidFill>
                  <a:srgbClr val="FF0000"/>
                </a:solidFill>
              </a:rPr>
              <a:t>is high</a:t>
            </a:r>
            <a:r>
              <a:rPr lang="en-GB" sz="1800" dirty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824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B1F3B-58BC-F74A-BC03-D0239D453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0A46-43E8-C4B2-DD10-5028101B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Conclusion and Proposals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51118-187B-5157-4327-2E5AEC83933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CE3E6C-AC35-4B18-9052-7A281EE13DE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2D120-4F73-C987-F9E2-A59316BA7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GB" sz="1800" dirty="0"/>
              <a:t>Proposals</a:t>
            </a:r>
          </a:p>
          <a:p>
            <a:pPr lvl="1"/>
            <a:r>
              <a:rPr lang="en-GB" sz="1800" dirty="0"/>
              <a:t>As a consequence, the primary proposal is to discontinue the International Reply Coupon and remove it from the UPU Convention, with an entry into force date of 1 January 2027, making resources available for developing the postal services of tomorrow.</a:t>
            </a:r>
          </a:p>
          <a:p>
            <a:pPr lvl="1"/>
            <a:r>
              <a:rPr lang="en-GB" sz="1800" dirty="0"/>
              <a:t>A secondary proposal is to make the IRC an optional supplementary service for designated operators that wish to continue using it.</a:t>
            </a:r>
          </a:p>
          <a:p>
            <a:pPr marL="0" indent="0">
              <a:buNone/>
            </a:pPr>
            <a:endParaRPr lang="en-GB" sz="1800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10286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Prep meeting 1</Template>
  <TotalTime>917</TotalTime>
  <Words>525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Sans</vt:lpstr>
      <vt:lpstr>Wingdings 3</vt:lpstr>
      <vt:lpstr>Ion Boardroom</vt:lpstr>
      <vt:lpstr>New Zealand – Candidate for POC</vt:lpstr>
      <vt:lpstr>New Zealand – Candidate for POC</vt:lpstr>
      <vt:lpstr>New Zealand – Candidate for POC</vt:lpstr>
      <vt:lpstr>New Zealand – Candidate for POC</vt:lpstr>
      <vt:lpstr>New Zealand – Congress Proposals</vt:lpstr>
      <vt:lpstr>Conclusion and Proposals</vt:lpstr>
      <vt:lpstr>Conclusion and Proposals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Sandeep KP</dc:creator>
  <cp:lastModifiedBy>Lindsay Welsh</cp:lastModifiedBy>
  <cp:revision>27</cp:revision>
  <cp:lastPrinted>2023-04-26T07:11:17Z</cp:lastPrinted>
  <dcterms:created xsi:type="dcterms:W3CDTF">2023-06-12T02:24:54Z</dcterms:created>
  <dcterms:modified xsi:type="dcterms:W3CDTF">2025-07-01T18:17:33Z</dcterms:modified>
</cp:coreProperties>
</file>